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65" r:id="rId5"/>
    <p:sldId id="260" r:id="rId6"/>
    <p:sldId id="261" r:id="rId7"/>
    <p:sldId id="267" r:id="rId8"/>
    <p:sldId id="268" r:id="rId9"/>
    <p:sldId id="264" r:id="rId10"/>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5" d="100"/>
          <a:sy n="65" d="100"/>
        </p:scale>
        <p:origin x="82" y="331"/>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sz="19000" b="1" i="0">
                <a:solidFill>
                  <a:schemeClr val="bg1"/>
                </a:solidFill>
                <a:latin typeface="Cambria"/>
                <a:cs typeface="Cambria"/>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7/9/2025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9000" b="1" i="0">
                <a:solidFill>
                  <a:schemeClr val="bg1"/>
                </a:solidFill>
                <a:latin typeface="Cambria"/>
                <a:cs typeface="Cambri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7/9/2025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9000" b="1" i="0">
                <a:solidFill>
                  <a:schemeClr val="bg1"/>
                </a:solidFill>
                <a:latin typeface="Cambria"/>
                <a:cs typeface="Cambria"/>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7/9/2025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9000" b="1" i="0">
                <a:solidFill>
                  <a:schemeClr val="bg1"/>
                </a:solidFill>
                <a:latin typeface="Cambria"/>
                <a:cs typeface="Cambr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7/9/2025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7/9/2025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8288000" cy="10286999"/>
          </a:xfrm>
          <a:prstGeom prst="rect">
            <a:avLst/>
          </a:prstGeom>
        </p:spPr>
      </p:pic>
      <p:sp>
        <p:nvSpPr>
          <p:cNvPr id="2" name="Holder 2"/>
          <p:cNvSpPr>
            <a:spLocks noGrp="1"/>
          </p:cNvSpPr>
          <p:nvPr>
            <p:ph type="title"/>
          </p:nvPr>
        </p:nvSpPr>
        <p:spPr>
          <a:xfrm>
            <a:off x="3424839" y="3471502"/>
            <a:ext cx="11607165" cy="2946320"/>
          </a:xfrm>
          <a:prstGeom prst="rect">
            <a:avLst/>
          </a:prstGeom>
        </p:spPr>
        <p:txBody>
          <a:bodyPr wrap="square" lIns="0" tIns="0" rIns="0" bIns="0">
            <a:spAutoFit/>
          </a:bodyPr>
          <a:lstStyle>
            <a:lvl1pPr>
              <a:defRPr sz="19000" b="1" i="0">
                <a:solidFill>
                  <a:schemeClr val="bg1"/>
                </a:solidFill>
                <a:latin typeface="Cambria"/>
                <a:cs typeface="Cambria"/>
              </a:defRPr>
            </a:lvl1pPr>
          </a:lstStyle>
          <a:p>
            <a:endParaRPr/>
          </a:p>
        </p:txBody>
      </p:sp>
      <p:sp>
        <p:nvSpPr>
          <p:cNvPr id="3" name="Holder 3"/>
          <p:cNvSpPr>
            <a:spLocks noGrp="1"/>
          </p:cNvSpPr>
          <p:nvPr>
            <p:ph type="body" idx="1"/>
          </p:nvPr>
        </p:nvSpPr>
        <p:spPr>
          <a:xfrm>
            <a:off x="914400" y="2366010"/>
            <a:ext cx="1645920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7/9/2025</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52400" y="-114300"/>
            <a:ext cx="18288000" cy="10287000"/>
            <a:chOff x="0" y="0"/>
            <a:chExt cx="18288000" cy="10287000"/>
          </a:xfrm>
        </p:grpSpPr>
        <p:pic>
          <p:nvPicPr>
            <p:cNvPr id="3" name="object 3"/>
            <p:cNvPicPr/>
            <p:nvPr/>
          </p:nvPicPr>
          <p:blipFill>
            <a:blip r:embed="rId2" cstate="print"/>
            <a:stretch>
              <a:fillRect/>
            </a:stretch>
          </p:blipFill>
          <p:spPr>
            <a:xfrm>
              <a:off x="0" y="0"/>
              <a:ext cx="18288000" cy="10287000"/>
            </a:xfrm>
            <a:prstGeom prst="rect">
              <a:avLst/>
            </a:prstGeom>
          </p:spPr>
        </p:pic>
        <p:pic>
          <p:nvPicPr>
            <p:cNvPr id="4" name="object 4"/>
            <p:cNvPicPr/>
            <p:nvPr/>
          </p:nvPicPr>
          <p:blipFill>
            <a:blip r:embed="rId3" cstate="print"/>
            <a:stretch>
              <a:fillRect/>
            </a:stretch>
          </p:blipFill>
          <p:spPr>
            <a:xfrm>
              <a:off x="4177436" y="202403"/>
              <a:ext cx="1866899" cy="1638299"/>
            </a:xfrm>
            <a:prstGeom prst="rect">
              <a:avLst/>
            </a:prstGeom>
          </p:spPr>
        </p:pic>
        <p:pic>
          <p:nvPicPr>
            <p:cNvPr id="5" name="object 5"/>
            <p:cNvPicPr/>
            <p:nvPr/>
          </p:nvPicPr>
          <p:blipFill>
            <a:blip r:embed="rId4" cstate="print"/>
            <a:stretch>
              <a:fillRect/>
            </a:stretch>
          </p:blipFill>
          <p:spPr>
            <a:xfrm>
              <a:off x="10268956" y="202403"/>
              <a:ext cx="4257659" cy="1724024"/>
            </a:xfrm>
            <a:prstGeom prst="rect">
              <a:avLst/>
            </a:prstGeom>
          </p:spPr>
        </p:pic>
        <p:pic>
          <p:nvPicPr>
            <p:cNvPr id="6" name="object 6"/>
            <p:cNvPicPr/>
            <p:nvPr/>
          </p:nvPicPr>
          <p:blipFill>
            <a:blip r:embed="rId5" cstate="print"/>
            <a:stretch>
              <a:fillRect/>
            </a:stretch>
          </p:blipFill>
          <p:spPr>
            <a:xfrm>
              <a:off x="2909419" y="2777456"/>
              <a:ext cx="11575011" cy="6480843"/>
            </a:xfrm>
            <a:prstGeom prst="rect">
              <a:avLst/>
            </a:prstGeom>
          </p:spPr>
        </p:pic>
        <p:pic>
          <p:nvPicPr>
            <p:cNvPr id="7" name="object 7"/>
            <p:cNvPicPr/>
            <p:nvPr/>
          </p:nvPicPr>
          <p:blipFill>
            <a:blip r:embed="rId6" cstate="print"/>
            <a:stretch>
              <a:fillRect/>
            </a:stretch>
          </p:blipFill>
          <p:spPr>
            <a:xfrm>
              <a:off x="6763359" y="0"/>
              <a:ext cx="4086209" cy="4110928"/>
            </a:xfrm>
            <a:prstGeom prst="rect">
              <a:avLst/>
            </a:prstGeom>
          </p:spPr>
        </p:pic>
        <p:pic>
          <p:nvPicPr>
            <p:cNvPr id="8" name="object 8"/>
            <p:cNvPicPr/>
            <p:nvPr/>
          </p:nvPicPr>
          <p:blipFill>
            <a:blip r:embed="rId7" cstate="print"/>
            <a:stretch>
              <a:fillRect/>
            </a:stretch>
          </p:blipFill>
          <p:spPr>
            <a:xfrm>
              <a:off x="4742688" y="3264407"/>
              <a:ext cx="8004048" cy="3749039"/>
            </a:xfrm>
            <a:prstGeom prst="rect">
              <a:avLst/>
            </a:prstGeom>
          </p:spPr>
        </p:pic>
      </p:grpSp>
      <p:sp>
        <p:nvSpPr>
          <p:cNvPr id="9" name="object 9"/>
          <p:cNvSpPr txBox="1">
            <a:spLocks noGrp="1"/>
          </p:cNvSpPr>
          <p:nvPr>
            <p:ph type="title"/>
          </p:nvPr>
        </p:nvSpPr>
        <p:spPr>
          <a:xfrm>
            <a:off x="5181600" y="7138468"/>
            <a:ext cx="6248400" cy="2197396"/>
          </a:xfrm>
          <a:prstGeom prst="rect">
            <a:avLst/>
          </a:prstGeom>
        </p:spPr>
        <p:txBody>
          <a:bodyPr vert="horz" wrap="square" lIns="0" tIns="12065" rIns="0" bIns="0" rtlCol="0">
            <a:spAutoFit/>
          </a:bodyPr>
          <a:lstStyle/>
          <a:p>
            <a:pPr marL="12700">
              <a:lnSpc>
                <a:spcPct val="100000"/>
              </a:lnSpc>
              <a:spcBef>
                <a:spcPts val="95"/>
              </a:spcBef>
            </a:pPr>
            <a:r>
              <a:rPr lang="en-US" sz="4000" dirty="0">
                <a:latin typeface="Tahoma"/>
                <a:cs typeface="Tahoma"/>
              </a:rPr>
              <a:t>           </a:t>
            </a:r>
            <a:r>
              <a:rPr lang="en-US" sz="4000" dirty="0" err="1">
                <a:latin typeface="Tahoma"/>
                <a:cs typeface="Tahoma"/>
              </a:rPr>
              <a:t>SyncSparks</a:t>
            </a:r>
            <a:br>
              <a:rPr lang="en-US" sz="5100" dirty="0">
                <a:latin typeface="Tahoma"/>
                <a:cs typeface="Tahoma"/>
              </a:rPr>
            </a:br>
            <a:br>
              <a:rPr lang="en-US" sz="5100" dirty="0">
                <a:latin typeface="Tahoma"/>
                <a:cs typeface="Tahoma"/>
              </a:rPr>
            </a:br>
            <a:r>
              <a:rPr lang="en-US" sz="5100" dirty="0">
                <a:latin typeface="Tahoma"/>
                <a:cs typeface="Tahoma"/>
              </a:rPr>
              <a:t>     </a:t>
            </a:r>
            <a:r>
              <a:rPr lang="en-US" sz="4000" dirty="0">
                <a:latin typeface="Tahoma"/>
                <a:cs typeface="Tahoma"/>
              </a:rPr>
              <a:t>SUSTAINABILITY</a:t>
            </a:r>
            <a:endParaRPr sz="4000" dirty="0">
              <a:latin typeface="Tahoma"/>
              <a:cs typeface="Tahom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485900"/>
            <a:ext cx="18288000" cy="10287000"/>
            <a:chOff x="0" y="0"/>
            <a:chExt cx="18288000" cy="10287000"/>
          </a:xfrm>
        </p:grpSpPr>
        <p:pic>
          <p:nvPicPr>
            <p:cNvPr id="3" name="object 3"/>
            <p:cNvPicPr/>
            <p:nvPr/>
          </p:nvPicPr>
          <p:blipFill>
            <a:blip r:embed="rId2" cstate="print"/>
            <a:stretch>
              <a:fillRect/>
            </a:stretch>
          </p:blipFill>
          <p:spPr>
            <a:xfrm>
              <a:off x="4262518" y="2408781"/>
              <a:ext cx="9764925" cy="5470593"/>
            </a:xfrm>
            <a:prstGeom prst="rect">
              <a:avLst/>
            </a:prstGeom>
          </p:spPr>
        </p:pic>
        <p:pic>
          <p:nvPicPr>
            <p:cNvPr id="4" name="object 4"/>
            <p:cNvPicPr/>
            <p:nvPr/>
          </p:nvPicPr>
          <p:blipFill>
            <a:blip r:embed="rId3" cstate="print"/>
            <a:stretch>
              <a:fillRect/>
            </a:stretch>
          </p:blipFill>
          <p:spPr>
            <a:xfrm>
              <a:off x="4739640" y="2100071"/>
              <a:ext cx="8820912" cy="975359"/>
            </a:xfrm>
            <a:prstGeom prst="rect">
              <a:avLst/>
            </a:prstGeom>
          </p:spPr>
        </p:pic>
      </p:grpSp>
      <p:sp>
        <p:nvSpPr>
          <p:cNvPr id="5" name="object 5"/>
          <p:cNvSpPr txBox="1">
            <a:spLocks noGrp="1"/>
          </p:cNvSpPr>
          <p:nvPr>
            <p:ph type="title"/>
          </p:nvPr>
        </p:nvSpPr>
        <p:spPr>
          <a:xfrm>
            <a:off x="2362201" y="2019300"/>
            <a:ext cx="12669804" cy="4717830"/>
          </a:xfrm>
          <a:prstGeom prst="rect">
            <a:avLst/>
          </a:prstGeom>
        </p:spPr>
        <p:txBody>
          <a:bodyPr vert="horz" wrap="square" lIns="0" tIns="283083" rIns="0" bIns="0" rtlCol="0">
            <a:spAutoFit/>
          </a:bodyPr>
          <a:lstStyle/>
          <a:p>
            <a:pPr marL="1823720">
              <a:lnSpc>
                <a:spcPct val="100000"/>
              </a:lnSpc>
              <a:spcBef>
                <a:spcPts val="120"/>
              </a:spcBef>
            </a:pPr>
            <a:r>
              <a:rPr lang="en-US" sz="3600" dirty="0"/>
              <a:t>In many rural and semi-urban areas, small shopkeepers and local sellers often struggle with keeping track of product expiry dates, especially when they rely on manual records or lack access to continuous internet connectivity. This results in expired items remaining on shelves, leading to financial losses, damaged customer trust, and even health hazards.</a:t>
            </a:r>
            <a:endParaRPr sz="3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1723" y="-114300"/>
            <a:ext cx="18288000" cy="10287000"/>
            <a:chOff x="0" y="0"/>
            <a:chExt cx="18288000" cy="10287000"/>
          </a:xfrm>
        </p:grpSpPr>
        <p:pic>
          <p:nvPicPr>
            <p:cNvPr id="3" name="object 3"/>
            <p:cNvPicPr/>
            <p:nvPr/>
          </p:nvPicPr>
          <p:blipFill>
            <a:blip r:embed="rId2" cstate="print"/>
            <a:stretch>
              <a:fillRect/>
            </a:stretch>
          </p:blipFill>
          <p:spPr>
            <a:xfrm>
              <a:off x="0" y="0"/>
              <a:ext cx="18288000" cy="10287000"/>
            </a:xfrm>
            <a:prstGeom prst="rect">
              <a:avLst/>
            </a:prstGeom>
          </p:spPr>
        </p:pic>
        <p:pic>
          <p:nvPicPr>
            <p:cNvPr id="4" name="object 4"/>
            <p:cNvPicPr/>
            <p:nvPr/>
          </p:nvPicPr>
          <p:blipFill>
            <a:blip r:embed="rId3" cstate="print"/>
            <a:stretch>
              <a:fillRect/>
            </a:stretch>
          </p:blipFill>
          <p:spPr>
            <a:xfrm>
              <a:off x="4262518" y="2408781"/>
              <a:ext cx="9764925" cy="5470593"/>
            </a:xfrm>
            <a:prstGeom prst="rect">
              <a:avLst/>
            </a:prstGeom>
          </p:spPr>
        </p:pic>
        <p:pic>
          <p:nvPicPr>
            <p:cNvPr id="5" name="object 5"/>
            <p:cNvPicPr/>
            <p:nvPr/>
          </p:nvPicPr>
          <p:blipFill>
            <a:blip r:embed="rId4" cstate="print"/>
            <a:stretch>
              <a:fillRect/>
            </a:stretch>
          </p:blipFill>
          <p:spPr>
            <a:xfrm>
              <a:off x="4583723" y="457200"/>
              <a:ext cx="7775448" cy="871727"/>
            </a:xfrm>
            <a:prstGeom prst="rect">
              <a:avLst/>
            </a:prstGeom>
          </p:spPr>
        </p:pic>
      </p:grpSp>
      <p:sp>
        <p:nvSpPr>
          <p:cNvPr id="6" name="object 6"/>
          <p:cNvSpPr txBox="1">
            <a:spLocks noGrp="1"/>
          </p:cNvSpPr>
          <p:nvPr>
            <p:ph type="title"/>
          </p:nvPr>
        </p:nvSpPr>
        <p:spPr>
          <a:xfrm>
            <a:off x="457201" y="1943100"/>
            <a:ext cx="14574804" cy="5689249"/>
          </a:xfrm>
          <a:prstGeom prst="rect">
            <a:avLst/>
          </a:prstGeom>
        </p:spPr>
        <p:txBody>
          <a:bodyPr vert="horz" wrap="square" lIns="0" tIns="147827" rIns="0" bIns="0" rtlCol="0">
            <a:spAutoFit/>
          </a:bodyPr>
          <a:lstStyle/>
          <a:p>
            <a:pPr marL="3101340">
              <a:lnSpc>
                <a:spcPct val="100000"/>
              </a:lnSpc>
              <a:spcBef>
                <a:spcPts val="120"/>
              </a:spcBef>
            </a:pPr>
            <a:r>
              <a:rPr lang="en-US" sz="3600" dirty="0"/>
              <a:t>Our app helps shopkeepers manage products by uploading expiry details through barcode scanning, with data stored securely in the cloud. It sends timely alerts for products nearing expiry, helping shopkeepers remove or discount them before it’s too late. Buyers benefit by receiving only fresh, safe-to-use items, building trust in local shopping. Overall, the app ensures smarter inventory management, reduces wastage, and promotes health safety using an internet-based system.</a:t>
            </a:r>
            <a:endParaRPr sz="3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057320" y="-1221465"/>
            <a:ext cx="9764925" cy="4903272"/>
            <a:chOff x="4514520" y="2468504"/>
            <a:chExt cx="9764925" cy="5470593"/>
          </a:xfrm>
        </p:grpSpPr>
        <p:pic>
          <p:nvPicPr>
            <p:cNvPr id="3" name="object 3"/>
            <p:cNvPicPr/>
            <p:nvPr/>
          </p:nvPicPr>
          <p:blipFill>
            <a:blip r:embed="rId2" cstate="print"/>
            <a:stretch>
              <a:fillRect/>
            </a:stretch>
          </p:blipFill>
          <p:spPr>
            <a:xfrm>
              <a:off x="4514520" y="2468504"/>
              <a:ext cx="9764925" cy="5470593"/>
            </a:xfrm>
            <a:prstGeom prst="rect">
              <a:avLst/>
            </a:prstGeom>
          </p:spPr>
        </p:pic>
        <p:pic>
          <p:nvPicPr>
            <p:cNvPr id="4" name="object 4"/>
            <p:cNvPicPr/>
            <p:nvPr/>
          </p:nvPicPr>
          <p:blipFill>
            <a:blip r:embed="rId3" cstate="print"/>
            <a:stretch>
              <a:fillRect/>
            </a:stretch>
          </p:blipFill>
          <p:spPr>
            <a:xfrm>
              <a:off x="5077967" y="4276343"/>
              <a:ext cx="8638032" cy="871727"/>
            </a:xfrm>
            <a:prstGeom prst="rect">
              <a:avLst/>
            </a:prstGeom>
          </p:spPr>
        </p:pic>
      </p:grpSp>
      <p:sp>
        <p:nvSpPr>
          <p:cNvPr id="15" name="Flowchart: Process 14">
            <a:extLst>
              <a:ext uri="{FF2B5EF4-FFF2-40B4-BE49-F238E27FC236}">
                <a16:creationId xmlns:a16="http://schemas.microsoft.com/office/drawing/2014/main" id="{A4169151-EFD2-0885-AFE8-0569CF228E2F}"/>
              </a:ext>
            </a:extLst>
          </p:cNvPr>
          <p:cNvSpPr/>
          <p:nvPr/>
        </p:nvSpPr>
        <p:spPr>
          <a:xfrm>
            <a:off x="1071135" y="4507976"/>
            <a:ext cx="3886672" cy="101487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Select “Add Product”</a:t>
            </a:r>
          </a:p>
        </p:txBody>
      </p:sp>
      <p:sp>
        <p:nvSpPr>
          <p:cNvPr id="16" name="Flowchart: Process 15">
            <a:extLst>
              <a:ext uri="{FF2B5EF4-FFF2-40B4-BE49-F238E27FC236}">
                <a16:creationId xmlns:a16="http://schemas.microsoft.com/office/drawing/2014/main" id="{5C8F515F-C84A-2FCA-EC34-C6AD3A94B994}"/>
              </a:ext>
            </a:extLst>
          </p:cNvPr>
          <p:cNvSpPr/>
          <p:nvPr/>
        </p:nvSpPr>
        <p:spPr>
          <a:xfrm>
            <a:off x="1219200" y="6690829"/>
            <a:ext cx="3830517" cy="101487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Upload Barcode</a:t>
            </a:r>
          </a:p>
        </p:txBody>
      </p:sp>
      <p:sp>
        <p:nvSpPr>
          <p:cNvPr id="17" name="Flowchart: Process 16">
            <a:extLst>
              <a:ext uri="{FF2B5EF4-FFF2-40B4-BE49-F238E27FC236}">
                <a16:creationId xmlns:a16="http://schemas.microsoft.com/office/drawing/2014/main" id="{9CA56E5B-8038-0BB6-AF81-8B9E51A7272F}"/>
              </a:ext>
            </a:extLst>
          </p:cNvPr>
          <p:cNvSpPr/>
          <p:nvPr/>
        </p:nvSpPr>
        <p:spPr>
          <a:xfrm>
            <a:off x="1219200" y="8674624"/>
            <a:ext cx="3738607" cy="1193276"/>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Enter product details</a:t>
            </a:r>
          </a:p>
        </p:txBody>
      </p:sp>
      <p:cxnSp>
        <p:nvCxnSpPr>
          <p:cNvPr id="19" name="Straight Connector 18">
            <a:extLst>
              <a:ext uri="{FF2B5EF4-FFF2-40B4-BE49-F238E27FC236}">
                <a16:creationId xmlns:a16="http://schemas.microsoft.com/office/drawing/2014/main" id="{E2036337-0FD0-F9D9-643F-C1F89644A79E}"/>
              </a:ext>
            </a:extLst>
          </p:cNvPr>
          <p:cNvCxnSpPr/>
          <p:nvPr/>
        </p:nvCxnSpPr>
        <p:spPr>
          <a:xfrm>
            <a:off x="2887511" y="5522846"/>
            <a:ext cx="0" cy="10684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Arrow: Down 21">
            <a:extLst>
              <a:ext uri="{FF2B5EF4-FFF2-40B4-BE49-F238E27FC236}">
                <a16:creationId xmlns:a16="http://schemas.microsoft.com/office/drawing/2014/main" id="{30F323EF-1B14-471C-5F34-1918F452D13A}"/>
              </a:ext>
            </a:extLst>
          </p:cNvPr>
          <p:cNvSpPr/>
          <p:nvPr/>
        </p:nvSpPr>
        <p:spPr>
          <a:xfrm flipH="1">
            <a:off x="2864651" y="6591300"/>
            <a:ext cx="45719" cy="45719"/>
          </a:xfrm>
          <a:prstGeom prst="downArrow">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5D9D898E-F8E7-5818-7CAF-5E5BD8B3AFBA}"/>
              </a:ext>
            </a:extLst>
          </p:cNvPr>
          <p:cNvCxnSpPr/>
          <p:nvPr/>
        </p:nvCxnSpPr>
        <p:spPr>
          <a:xfrm>
            <a:off x="2864651" y="7705699"/>
            <a:ext cx="0" cy="96892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A80B02B-E4EB-2470-5391-2198AFCE21D3}"/>
              </a:ext>
            </a:extLst>
          </p:cNvPr>
          <p:cNvCxnSpPr>
            <a:stCxn id="17" idx="3"/>
          </p:cNvCxnSpPr>
          <p:nvPr/>
        </p:nvCxnSpPr>
        <p:spPr>
          <a:xfrm>
            <a:off x="4957807" y="9271262"/>
            <a:ext cx="235739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Flowchart: Process 28">
            <a:extLst>
              <a:ext uri="{FF2B5EF4-FFF2-40B4-BE49-F238E27FC236}">
                <a16:creationId xmlns:a16="http://schemas.microsoft.com/office/drawing/2014/main" id="{448DF716-7D50-9087-5424-64C2F4E47C07}"/>
              </a:ext>
            </a:extLst>
          </p:cNvPr>
          <p:cNvSpPr/>
          <p:nvPr/>
        </p:nvSpPr>
        <p:spPr>
          <a:xfrm>
            <a:off x="7239011" y="6682739"/>
            <a:ext cx="4114784" cy="326136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Details:</a:t>
            </a:r>
          </a:p>
          <a:p>
            <a:pPr algn="ctr"/>
            <a:r>
              <a:rPr lang="en-US" sz="3600" dirty="0"/>
              <a:t>.</a:t>
            </a:r>
            <a:r>
              <a:rPr lang="en-US" dirty="0"/>
              <a:t>product  Name</a:t>
            </a:r>
          </a:p>
          <a:p>
            <a:pPr algn="ctr"/>
            <a:r>
              <a:rPr lang="en-US" sz="4000" dirty="0"/>
              <a:t>.</a:t>
            </a:r>
            <a:r>
              <a:rPr lang="en-US" dirty="0" err="1"/>
              <a:t>Mfg</a:t>
            </a:r>
            <a:r>
              <a:rPr lang="en-US" dirty="0"/>
              <a:t> Date</a:t>
            </a:r>
          </a:p>
          <a:p>
            <a:pPr algn="ctr"/>
            <a:r>
              <a:rPr lang="en-US" sz="4000" dirty="0"/>
              <a:t>.</a:t>
            </a:r>
            <a:r>
              <a:rPr lang="en-US" dirty="0"/>
              <a:t>Expiry</a:t>
            </a:r>
          </a:p>
          <a:p>
            <a:pPr algn="ctr"/>
            <a:endParaRPr lang="en-US" dirty="0"/>
          </a:p>
        </p:txBody>
      </p:sp>
      <p:cxnSp>
        <p:nvCxnSpPr>
          <p:cNvPr id="31" name="Straight Connector 30">
            <a:extLst>
              <a:ext uri="{FF2B5EF4-FFF2-40B4-BE49-F238E27FC236}">
                <a16:creationId xmlns:a16="http://schemas.microsoft.com/office/drawing/2014/main" id="{4B9CAC99-D9A1-3FBD-8287-204EFF026852}"/>
              </a:ext>
            </a:extLst>
          </p:cNvPr>
          <p:cNvCxnSpPr>
            <a:stCxn id="16" idx="3"/>
          </p:cNvCxnSpPr>
          <p:nvPr/>
        </p:nvCxnSpPr>
        <p:spPr>
          <a:xfrm>
            <a:off x="5049717" y="7198264"/>
            <a:ext cx="2189294" cy="26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F34B7DC-200C-1014-90F9-18376DE758E1}"/>
              </a:ext>
            </a:extLst>
          </p:cNvPr>
          <p:cNvCxnSpPr/>
          <p:nvPr/>
        </p:nvCxnSpPr>
        <p:spPr>
          <a:xfrm flipV="1">
            <a:off x="9144000" y="5219700"/>
            <a:ext cx="0" cy="14173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Flowchart: Process 33">
            <a:extLst>
              <a:ext uri="{FF2B5EF4-FFF2-40B4-BE49-F238E27FC236}">
                <a16:creationId xmlns:a16="http://schemas.microsoft.com/office/drawing/2014/main" id="{7AD26E6E-EA1F-3F9E-88D6-6972F334FC98}"/>
              </a:ext>
            </a:extLst>
          </p:cNvPr>
          <p:cNvSpPr/>
          <p:nvPr/>
        </p:nvSpPr>
        <p:spPr>
          <a:xfrm>
            <a:off x="7239011" y="4339278"/>
            <a:ext cx="4190985" cy="1158364"/>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Save Product </a:t>
            </a:r>
          </a:p>
        </p:txBody>
      </p:sp>
      <p:sp>
        <p:nvSpPr>
          <p:cNvPr id="35" name="Flowchart: Process 34">
            <a:extLst>
              <a:ext uri="{FF2B5EF4-FFF2-40B4-BE49-F238E27FC236}">
                <a16:creationId xmlns:a16="http://schemas.microsoft.com/office/drawing/2014/main" id="{D9502437-054D-170D-CEFB-B335FFE80E8C}"/>
              </a:ext>
            </a:extLst>
          </p:cNvPr>
          <p:cNvSpPr/>
          <p:nvPr/>
        </p:nvSpPr>
        <p:spPr>
          <a:xfrm>
            <a:off x="6934200" y="1806515"/>
            <a:ext cx="4267200" cy="1243069"/>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Users Views product list</a:t>
            </a:r>
          </a:p>
        </p:txBody>
      </p:sp>
      <p:sp>
        <p:nvSpPr>
          <p:cNvPr id="36" name="Flowchart: Process 35">
            <a:extLst>
              <a:ext uri="{FF2B5EF4-FFF2-40B4-BE49-F238E27FC236}">
                <a16:creationId xmlns:a16="http://schemas.microsoft.com/office/drawing/2014/main" id="{AB3A9F38-8E5C-C17A-D203-F3BF19175AC5}"/>
              </a:ext>
            </a:extLst>
          </p:cNvPr>
          <p:cNvSpPr/>
          <p:nvPr/>
        </p:nvSpPr>
        <p:spPr>
          <a:xfrm>
            <a:off x="13356572" y="1854793"/>
            <a:ext cx="3901911" cy="1146511"/>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Tracking </a:t>
            </a:r>
            <a:r>
              <a:rPr lang="en-US" dirty="0" err="1"/>
              <a:t>Expiriy</a:t>
            </a:r>
            <a:endParaRPr lang="en-US" dirty="0"/>
          </a:p>
        </p:txBody>
      </p:sp>
      <p:sp>
        <p:nvSpPr>
          <p:cNvPr id="37" name="Flowchart: Process 36">
            <a:extLst>
              <a:ext uri="{FF2B5EF4-FFF2-40B4-BE49-F238E27FC236}">
                <a16:creationId xmlns:a16="http://schemas.microsoft.com/office/drawing/2014/main" id="{4547A7C4-F6B3-EB92-6C4F-0E4B2FCA9CB0}"/>
              </a:ext>
            </a:extLst>
          </p:cNvPr>
          <p:cNvSpPr/>
          <p:nvPr/>
        </p:nvSpPr>
        <p:spPr>
          <a:xfrm>
            <a:off x="13563599" y="4229099"/>
            <a:ext cx="3733795" cy="1254237"/>
          </a:xfrm>
          <a:prstGeom prst="flowChartProces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Show Notifications</a:t>
            </a:r>
          </a:p>
        </p:txBody>
      </p:sp>
      <p:sp>
        <p:nvSpPr>
          <p:cNvPr id="38" name="Flowchart: Process 37">
            <a:extLst>
              <a:ext uri="{FF2B5EF4-FFF2-40B4-BE49-F238E27FC236}">
                <a16:creationId xmlns:a16="http://schemas.microsoft.com/office/drawing/2014/main" id="{A433189E-9B92-20E6-2970-5EFF4C2E273E}"/>
              </a:ext>
            </a:extLst>
          </p:cNvPr>
          <p:cNvSpPr/>
          <p:nvPr/>
        </p:nvSpPr>
        <p:spPr>
          <a:xfrm>
            <a:off x="13634999" y="7124700"/>
            <a:ext cx="3814801" cy="1355785"/>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Expiry is Near </a:t>
            </a:r>
          </a:p>
        </p:txBody>
      </p:sp>
      <p:cxnSp>
        <p:nvCxnSpPr>
          <p:cNvPr id="40" name="Straight Connector 39">
            <a:extLst>
              <a:ext uri="{FF2B5EF4-FFF2-40B4-BE49-F238E27FC236}">
                <a16:creationId xmlns:a16="http://schemas.microsoft.com/office/drawing/2014/main" id="{52D34513-56CA-31CB-9744-6DC582CB8EF8}"/>
              </a:ext>
            </a:extLst>
          </p:cNvPr>
          <p:cNvCxnSpPr/>
          <p:nvPr/>
        </p:nvCxnSpPr>
        <p:spPr>
          <a:xfrm>
            <a:off x="9144000" y="3162300"/>
            <a:ext cx="0" cy="117697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539EF70-1FE9-3872-6E28-E2373E3F9B67}"/>
              </a:ext>
            </a:extLst>
          </p:cNvPr>
          <p:cNvCxnSpPr/>
          <p:nvPr/>
        </p:nvCxnSpPr>
        <p:spPr>
          <a:xfrm>
            <a:off x="11201400" y="2400300"/>
            <a:ext cx="205739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A51124E-04B6-3131-0163-23685156ED8A}"/>
              </a:ext>
            </a:extLst>
          </p:cNvPr>
          <p:cNvCxnSpPr>
            <a:stCxn id="36" idx="2"/>
            <a:endCxn id="37" idx="0"/>
          </p:cNvCxnSpPr>
          <p:nvPr/>
        </p:nvCxnSpPr>
        <p:spPr>
          <a:xfrm>
            <a:off x="15307528" y="3001304"/>
            <a:ext cx="8672" cy="122779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20C6880-79E0-E971-AD73-24ED6ECE0A36}"/>
              </a:ext>
            </a:extLst>
          </p:cNvPr>
          <p:cNvCxnSpPr>
            <a:stCxn id="37" idx="2"/>
          </p:cNvCxnSpPr>
          <p:nvPr/>
        </p:nvCxnSpPr>
        <p:spPr>
          <a:xfrm flipH="1">
            <a:off x="15430496" y="5483336"/>
            <a:ext cx="1" cy="1641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3124200" y="571500"/>
            <a:ext cx="11353800" cy="1425543"/>
          </a:xfrm>
          <a:prstGeom prst="rect">
            <a:avLst/>
          </a:prstGeom>
        </p:spPr>
      </p:pic>
      <p:sp>
        <p:nvSpPr>
          <p:cNvPr id="5" name="object 5"/>
          <p:cNvSpPr txBox="1">
            <a:spLocks noGrp="1"/>
          </p:cNvSpPr>
          <p:nvPr>
            <p:ph type="title"/>
          </p:nvPr>
        </p:nvSpPr>
        <p:spPr>
          <a:xfrm>
            <a:off x="-457200" y="2171700"/>
            <a:ext cx="18211799" cy="7771358"/>
          </a:xfrm>
          <a:prstGeom prst="rect">
            <a:avLst/>
          </a:prstGeom>
        </p:spPr>
        <p:txBody>
          <a:bodyPr vert="horz" wrap="square" lIns="0" tIns="15240" rIns="0" bIns="0" rtlCol="0">
            <a:spAutoFit/>
          </a:bodyPr>
          <a:lstStyle/>
          <a:p>
            <a:pPr marL="4220210">
              <a:lnSpc>
                <a:spcPct val="100000"/>
              </a:lnSpc>
              <a:spcBef>
                <a:spcPts val="120"/>
              </a:spcBef>
            </a:pPr>
            <a:r>
              <a:rPr lang="en-US" sz="2800" dirty="0"/>
              <a:t>User Login via Google </a:t>
            </a:r>
            <a:r>
              <a:rPr lang="en-US" sz="2800" dirty="0" err="1"/>
              <a:t>Oauth</a:t>
            </a:r>
            <a:br>
              <a:rPr lang="en-US" sz="2800" dirty="0"/>
            </a:br>
            <a:r>
              <a:rPr lang="en-US" sz="2800" dirty="0"/>
              <a:t>→ The user logs into the app securely using their Google account.</a:t>
            </a:r>
            <a:br>
              <a:rPr lang="en-US" sz="2800" dirty="0"/>
            </a:br>
            <a:r>
              <a:rPr lang="en-US" sz="2800" dirty="0"/>
              <a:t>Select “Add Product”</a:t>
            </a:r>
            <a:br>
              <a:rPr lang="en-US" sz="2800" dirty="0"/>
            </a:br>
            <a:r>
              <a:rPr lang="en-US" sz="2800" dirty="0"/>
              <a:t>→ User chooses to add a new product entry to the system.</a:t>
            </a:r>
            <a:br>
              <a:rPr lang="en-US" sz="2800" dirty="0"/>
            </a:br>
            <a:r>
              <a:rPr lang="en-US" sz="2800" dirty="0"/>
              <a:t>Upload Barcode</a:t>
            </a:r>
            <a:br>
              <a:rPr lang="en-US" sz="2800" dirty="0"/>
            </a:br>
            <a:r>
              <a:rPr lang="en-US" sz="2800" dirty="0"/>
              <a:t>→ User generates or uploads a barcode for the product.</a:t>
            </a:r>
            <a:br>
              <a:rPr lang="en-US" sz="2800" dirty="0"/>
            </a:br>
            <a:r>
              <a:rPr lang="en-US" sz="2800" dirty="0"/>
              <a:t>Enter Product Details</a:t>
            </a:r>
            <a:br>
              <a:rPr lang="en-US" sz="2800" dirty="0"/>
            </a:br>
            <a:r>
              <a:rPr lang="en-US" sz="2800" dirty="0"/>
              <a:t>→ User fills in key product data like name, manufacturing date, and expiry date.</a:t>
            </a:r>
            <a:br>
              <a:rPr lang="en-US" sz="2800" dirty="0"/>
            </a:br>
            <a:r>
              <a:rPr lang="en-US" sz="2800" dirty="0"/>
              <a:t>Save Product</a:t>
            </a:r>
            <a:br>
              <a:rPr lang="en-US" sz="2800" dirty="0"/>
            </a:br>
            <a:r>
              <a:rPr lang="en-US" sz="2800" dirty="0"/>
              <a:t>→ All entered details are saved to the cloud database.</a:t>
            </a:r>
            <a:br>
              <a:rPr lang="en-US" sz="2800" dirty="0"/>
            </a:br>
            <a:r>
              <a:rPr lang="en-US" sz="2800" dirty="0"/>
              <a:t>Users Views Product List</a:t>
            </a:r>
            <a:br>
              <a:rPr lang="en-US" sz="2800" dirty="0"/>
            </a:br>
            <a:r>
              <a:rPr lang="en-US" sz="2800" dirty="0"/>
              <a:t>→ User can see a complete list of all added products.</a:t>
            </a:r>
            <a:br>
              <a:rPr lang="en-US" sz="2800" dirty="0"/>
            </a:br>
            <a:r>
              <a:rPr lang="en-US" sz="2800" dirty="0"/>
              <a:t>Tracking Expiry</a:t>
            </a:r>
            <a:br>
              <a:rPr lang="en-US" sz="2800" dirty="0"/>
            </a:br>
            <a:r>
              <a:rPr lang="en-US" sz="2800" dirty="0"/>
              <a:t>→ The system continuously checks each product's expiry date.</a:t>
            </a:r>
            <a:br>
              <a:rPr lang="en-US" sz="2800" dirty="0"/>
            </a:br>
            <a:r>
              <a:rPr lang="en-US" sz="2800" dirty="0"/>
              <a:t>Show Notifications</a:t>
            </a:r>
            <a:br>
              <a:rPr lang="en-US" sz="2800" dirty="0"/>
            </a:br>
            <a:r>
              <a:rPr lang="en-US" sz="2800" dirty="0"/>
              <a:t>→ App displays alerts for products that are close to expiring.</a:t>
            </a:r>
            <a:br>
              <a:rPr lang="en-US" sz="2800" dirty="0"/>
            </a:br>
            <a:r>
              <a:rPr lang="en-US" sz="2800" dirty="0"/>
              <a:t>Expiry is Near</a:t>
            </a:r>
            <a:br>
              <a:rPr lang="en-US" sz="2800" dirty="0"/>
            </a:br>
            <a:r>
              <a:rPr lang="en-US" sz="2800" dirty="0"/>
              <a:t>→ Indicates that a product's expiry date is approaching soon.</a:t>
            </a:r>
            <a:endParaRPr sz="2800" dirty="0"/>
          </a:p>
        </p:txBody>
      </p:sp>
      <p:sp>
        <p:nvSpPr>
          <p:cNvPr id="7" name="TextBox 6">
            <a:extLst>
              <a:ext uri="{FF2B5EF4-FFF2-40B4-BE49-F238E27FC236}">
                <a16:creationId xmlns:a16="http://schemas.microsoft.com/office/drawing/2014/main" id="{2A73ECE1-E236-934F-01FF-77FA8A382DF4}"/>
              </a:ext>
            </a:extLst>
          </p:cNvPr>
          <p:cNvSpPr txBox="1"/>
          <p:nvPr/>
        </p:nvSpPr>
        <p:spPr>
          <a:xfrm>
            <a:off x="4343400" y="576385"/>
            <a:ext cx="9258300" cy="707886"/>
          </a:xfrm>
          <a:prstGeom prst="rect">
            <a:avLst/>
          </a:prstGeom>
          <a:noFill/>
        </p:spPr>
        <p:txBody>
          <a:bodyPr wrap="square">
            <a:spAutoFit/>
          </a:bodyPr>
          <a:lstStyle/>
          <a:p>
            <a:r>
              <a:rPr lang="en-US" sz="4000" dirty="0">
                <a:solidFill>
                  <a:schemeClr val="bg1"/>
                </a:solidFill>
                <a:highlight>
                  <a:srgbClr val="C0C0C0"/>
                </a:highlight>
              </a:rPr>
              <a:t>FLOWCHART EXPLANATION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035552" y="574547"/>
            <a:ext cx="9171432" cy="7616953"/>
            <a:chOff x="4797552" y="1984247"/>
            <a:chExt cx="9171432" cy="7616953"/>
          </a:xfrm>
        </p:grpSpPr>
        <p:pic>
          <p:nvPicPr>
            <p:cNvPr id="3" name="object 3"/>
            <p:cNvPicPr/>
            <p:nvPr/>
          </p:nvPicPr>
          <p:blipFill>
            <a:blip r:embed="rId2" cstate="print"/>
            <a:stretch>
              <a:fillRect/>
            </a:stretch>
          </p:blipFill>
          <p:spPr>
            <a:xfrm>
              <a:off x="4834113" y="2189555"/>
              <a:ext cx="7945327" cy="7411645"/>
            </a:xfrm>
            <a:prstGeom prst="rect">
              <a:avLst/>
            </a:prstGeom>
          </p:spPr>
        </p:pic>
        <p:pic>
          <p:nvPicPr>
            <p:cNvPr id="4" name="object 4"/>
            <p:cNvPicPr/>
            <p:nvPr/>
          </p:nvPicPr>
          <p:blipFill>
            <a:blip r:embed="rId3" cstate="print"/>
            <a:stretch>
              <a:fillRect/>
            </a:stretch>
          </p:blipFill>
          <p:spPr>
            <a:xfrm>
              <a:off x="4797552" y="1984247"/>
              <a:ext cx="9171432" cy="871727"/>
            </a:xfrm>
            <a:prstGeom prst="rect">
              <a:avLst/>
            </a:prstGeom>
          </p:spPr>
        </p:pic>
      </p:grpSp>
      <p:sp>
        <p:nvSpPr>
          <p:cNvPr id="6" name="TextBox 5">
            <a:extLst>
              <a:ext uri="{FF2B5EF4-FFF2-40B4-BE49-F238E27FC236}">
                <a16:creationId xmlns:a16="http://schemas.microsoft.com/office/drawing/2014/main" id="{CE792E02-DE25-3AA3-62E4-85B2EFE644EB}"/>
              </a:ext>
            </a:extLst>
          </p:cNvPr>
          <p:cNvSpPr txBox="1"/>
          <p:nvPr/>
        </p:nvSpPr>
        <p:spPr>
          <a:xfrm>
            <a:off x="533400" y="1943100"/>
            <a:ext cx="16002000" cy="6063198"/>
          </a:xfrm>
          <a:prstGeom prst="rect">
            <a:avLst/>
          </a:prstGeom>
          <a:noFill/>
        </p:spPr>
        <p:txBody>
          <a:bodyPr wrap="square">
            <a:spAutoFit/>
          </a:bodyPr>
          <a:lstStyle/>
          <a:p>
            <a:r>
              <a:rPr lang="en-US" sz="3200" dirty="0">
                <a:solidFill>
                  <a:schemeClr val="bg1"/>
                </a:solidFill>
              </a:rPr>
              <a:t>Features:</a:t>
            </a:r>
          </a:p>
          <a:p>
            <a:endParaRPr lang="en-US" sz="3200" dirty="0">
              <a:solidFill>
                <a:schemeClr val="bg1"/>
              </a:solidFill>
            </a:endParaRPr>
          </a:p>
          <a:p>
            <a:r>
              <a:rPr lang="en-US" sz="2400" dirty="0">
                <a:solidFill>
                  <a:schemeClr val="bg1"/>
                </a:solidFill>
              </a:rPr>
              <a:t>Barcode-Based Product Management</a:t>
            </a:r>
          </a:p>
          <a:p>
            <a:endParaRPr lang="en-US" dirty="0">
              <a:solidFill>
                <a:schemeClr val="bg1"/>
              </a:solidFill>
            </a:endParaRPr>
          </a:p>
          <a:p>
            <a:r>
              <a:rPr lang="en-US" sz="2400" dirty="0">
                <a:solidFill>
                  <a:schemeClr val="bg1"/>
                </a:solidFill>
              </a:rPr>
              <a:t>Cloud Storage with Expiry Alerts</a:t>
            </a:r>
          </a:p>
          <a:p>
            <a:endParaRPr lang="en-US" dirty="0">
              <a:solidFill>
                <a:schemeClr val="bg1"/>
              </a:solidFill>
            </a:endParaRPr>
          </a:p>
          <a:p>
            <a:r>
              <a:rPr lang="en-US" sz="2400" dirty="0">
                <a:solidFill>
                  <a:schemeClr val="bg1"/>
                </a:solidFill>
              </a:rPr>
              <a:t>User-Friendly Interface with Smart Filters </a:t>
            </a:r>
          </a:p>
          <a:p>
            <a:endParaRPr lang="en-US" dirty="0">
              <a:solidFill>
                <a:schemeClr val="bg1"/>
              </a:solidFill>
            </a:endParaRPr>
          </a:p>
          <a:p>
            <a:endParaRPr lang="en-US" dirty="0">
              <a:solidFill>
                <a:schemeClr val="bg1"/>
              </a:solidFill>
            </a:endParaRPr>
          </a:p>
          <a:p>
            <a:r>
              <a:rPr lang="en-US" sz="3600" dirty="0">
                <a:solidFill>
                  <a:schemeClr val="bg1"/>
                </a:solidFill>
              </a:rPr>
              <a:t>Novelty:</a:t>
            </a:r>
          </a:p>
          <a:p>
            <a:endParaRPr lang="en-US" sz="3600" dirty="0">
              <a:solidFill>
                <a:schemeClr val="bg1"/>
              </a:solidFill>
            </a:endParaRPr>
          </a:p>
          <a:p>
            <a:r>
              <a:rPr lang="en-US" sz="2400" dirty="0">
                <a:solidFill>
                  <a:schemeClr val="bg1"/>
                </a:solidFill>
              </a:rPr>
              <a:t>Designed for Local Indian Shopkeepers</a:t>
            </a:r>
          </a:p>
          <a:p>
            <a:endParaRPr lang="en-US" dirty="0">
              <a:solidFill>
                <a:schemeClr val="bg1"/>
              </a:solidFill>
            </a:endParaRPr>
          </a:p>
          <a:p>
            <a:r>
              <a:rPr lang="en-US" sz="2400" dirty="0">
                <a:solidFill>
                  <a:schemeClr val="bg1"/>
                </a:solidFill>
              </a:rPr>
              <a:t>Integrated Expiry Tracking with Barcodes</a:t>
            </a:r>
          </a:p>
          <a:p>
            <a:endParaRPr lang="en-US" dirty="0">
              <a:solidFill>
                <a:schemeClr val="bg1"/>
              </a:solidFill>
            </a:endParaRPr>
          </a:p>
          <a:p>
            <a:r>
              <a:rPr lang="en-US" sz="2400" dirty="0">
                <a:solidFill>
                  <a:schemeClr val="bg1"/>
                </a:solidFill>
              </a:rPr>
              <a:t>Promotes Consumer Safety and Seller Efficiency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269EA-1EC5-F90A-1711-895665AC1B30}"/>
              </a:ext>
            </a:extLst>
          </p:cNvPr>
          <p:cNvSpPr>
            <a:spLocks noGrp="1"/>
          </p:cNvSpPr>
          <p:nvPr>
            <p:ph type="title"/>
          </p:nvPr>
        </p:nvSpPr>
        <p:spPr>
          <a:xfrm>
            <a:off x="1524000" y="342900"/>
            <a:ext cx="15697199" cy="1371600"/>
          </a:xfrm>
        </p:spPr>
        <p:txBody>
          <a:bodyPr/>
          <a:lstStyle/>
          <a:p>
            <a:r>
              <a:rPr lang="en-US" sz="4800" dirty="0"/>
              <a:t>                 </a:t>
            </a:r>
            <a:r>
              <a:rPr lang="en-US" sz="4400" dirty="0"/>
              <a:t>DRAWBACKS AND SHOWSTOPPERS</a:t>
            </a:r>
          </a:p>
        </p:txBody>
      </p:sp>
      <p:sp>
        <p:nvSpPr>
          <p:cNvPr id="4" name="TextBox 3">
            <a:extLst>
              <a:ext uri="{FF2B5EF4-FFF2-40B4-BE49-F238E27FC236}">
                <a16:creationId xmlns:a16="http://schemas.microsoft.com/office/drawing/2014/main" id="{6B0C2212-7AC2-BCB2-F3FA-89F9C618C75D}"/>
              </a:ext>
            </a:extLst>
          </p:cNvPr>
          <p:cNvSpPr txBox="1"/>
          <p:nvPr/>
        </p:nvSpPr>
        <p:spPr>
          <a:xfrm>
            <a:off x="1752600" y="2476500"/>
            <a:ext cx="15697199" cy="6617196"/>
          </a:xfrm>
          <a:prstGeom prst="rect">
            <a:avLst/>
          </a:prstGeom>
          <a:noFill/>
        </p:spPr>
        <p:txBody>
          <a:bodyPr wrap="square">
            <a:spAutoFit/>
          </a:bodyPr>
          <a:lstStyle/>
          <a:p>
            <a:r>
              <a:rPr lang="en-US" sz="3600" dirty="0">
                <a:solidFill>
                  <a:schemeClr val="bg1"/>
                </a:solidFill>
              </a:rPr>
              <a:t>Drawbacks:</a:t>
            </a:r>
          </a:p>
          <a:p>
            <a:endParaRPr lang="en-US" sz="3600" dirty="0">
              <a:solidFill>
                <a:schemeClr val="bg1"/>
              </a:solidFill>
            </a:endParaRPr>
          </a:p>
          <a:p>
            <a:r>
              <a:rPr lang="en-US" sz="2400" dirty="0">
                <a:solidFill>
                  <a:schemeClr val="bg1"/>
                </a:solidFill>
              </a:rPr>
              <a:t>Requires Constant Internet Access</a:t>
            </a:r>
          </a:p>
          <a:p>
            <a:endParaRPr lang="en-US" sz="2400" dirty="0">
              <a:solidFill>
                <a:schemeClr val="bg1"/>
              </a:solidFill>
            </a:endParaRPr>
          </a:p>
          <a:p>
            <a:r>
              <a:rPr lang="en-US" sz="2400" dirty="0">
                <a:solidFill>
                  <a:schemeClr val="bg1"/>
                </a:solidFill>
              </a:rPr>
              <a:t>Manual Product Entry Effort</a:t>
            </a:r>
          </a:p>
          <a:p>
            <a:endParaRPr lang="en-US" sz="2400" dirty="0">
              <a:solidFill>
                <a:schemeClr val="bg1"/>
              </a:solidFill>
            </a:endParaRPr>
          </a:p>
          <a:p>
            <a:r>
              <a:rPr lang="en-US" sz="2400" dirty="0">
                <a:solidFill>
                  <a:schemeClr val="bg1"/>
                </a:solidFill>
              </a:rPr>
              <a:t>Device Dependency</a:t>
            </a:r>
          </a:p>
          <a:p>
            <a:endParaRPr lang="en-US" dirty="0">
              <a:solidFill>
                <a:schemeClr val="bg1"/>
              </a:solidFill>
            </a:endParaRPr>
          </a:p>
          <a:p>
            <a:endParaRPr lang="en-US" dirty="0">
              <a:solidFill>
                <a:schemeClr val="bg1"/>
              </a:solidFill>
            </a:endParaRPr>
          </a:p>
          <a:p>
            <a:r>
              <a:rPr lang="en-US" sz="4000" dirty="0">
                <a:solidFill>
                  <a:schemeClr val="bg1"/>
                </a:solidFill>
              </a:rPr>
              <a:t>Show</a:t>
            </a:r>
            <a:r>
              <a:rPr lang="en-US" sz="3600" dirty="0">
                <a:solidFill>
                  <a:schemeClr val="bg1"/>
                </a:solidFill>
              </a:rPr>
              <a:t>stoppers:</a:t>
            </a:r>
          </a:p>
          <a:p>
            <a:endParaRPr lang="en-US" sz="3600" dirty="0">
              <a:solidFill>
                <a:schemeClr val="bg1"/>
              </a:solidFill>
            </a:endParaRPr>
          </a:p>
          <a:p>
            <a:r>
              <a:rPr lang="en-US" sz="2400" dirty="0">
                <a:solidFill>
                  <a:schemeClr val="bg1"/>
                </a:solidFill>
              </a:rPr>
              <a:t>Internet Outage or Low Bandwidth</a:t>
            </a:r>
          </a:p>
          <a:p>
            <a:endParaRPr lang="en-US" sz="2400" dirty="0">
              <a:solidFill>
                <a:schemeClr val="bg1"/>
              </a:solidFill>
            </a:endParaRPr>
          </a:p>
          <a:p>
            <a:r>
              <a:rPr lang="en-US" sz="2400" dirty="0">
                <a:solidFill>
                  <a:schemeClr val="bg1"/>
                </a:solidFill>
              </a:rPr>
              <a:t>Lack of User Adoption</a:t>
            </a:r>
          </a:p>
          <a:p>
            <a:endParaRPr lang="en-US" sz="2400" dirty="0">
              <a:solidFill>
                <a:schemeClr val="bg1"/>
              </a:solidFill>
            </a:endParaRPr>
          </a:p>
          <a:p>
            <a:r>
              <a:rPr lang="en-US" sz="2400" dirty="0">
                <a:solidFill>
                  <a:schemeClr val="bg1"/>
                </a:solidFill>
              </a:rPr>
              <a:t>Barcode Scanning Issues</a:t>
            </a:r>
          </a:p>
        </p:txBody>
      </p:sp>
    </p:spTree>
    <p:extLst>
      <p:ext uri="{BB962C8B-B14F-4D97-AF65-F5344CB8AC3E}">
        <p14:creationId xmlns:p14="http://schemas.microsoft.com/office/powerpoint/2010/main" val="661937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514600" y="495300"/>
            <a:ext cx="7945327" cy="6056127"/>
            <a:chOff x="4834113" y="584227"/>
            <a:chExt cx="7945327" cy="6056127"/>
          </a:xfrm>
        </p:grpSpPr>
        <p:pic>
          <p:nvPicPr>
            <p:cNvPr id="3" name="object 3"/>
            <p:cNvPicPr/>
            <p:nvPr/>
          </p:nvPicPr>
          <p:blipFill>
            <a:blip r:embed="rId2" cstate="print"/>
            <a:stretch>
              <a:fillRect/>
            </a:stretch>
          </p:blipFill>
          <p:spPr>
            <a:xfrm>
              <a:off x="4834113" y="2189555"/>
              <a:ext cx="7945327" cy="4450799"/>
            </a:xfrm>
            <a:prstGeom prst="rect">
              <a:avLst/>
            </a:prstGeom>
          </p:spPr>
        </p:pic>
        <p:pic>
          <p:nvPicPr>
            <p:cNvPr id="4" name="object 4"/>
            <p:cNvPicPr/>
            <p:nvPr/>
          </p:nvPicPr>
          <p:blipFill>
            <a:blip r:embed="rId3" cstate="print"/>
            <a:stretch>
              <a:fillRect/>
            </a:stretch>
          </p:blipFill>
          <p:spPr>
            <a:xfrm>
              <a:off x="5715000" y="584227"/>
              <a:ext cx="4953000" cy="1214626"/>
            </a:xfrm>
            <a:prstGeom prst="rect">
              <a:avLst/>
            </a:prstGeom>
          </p:spPr>
        </p:pic>
      </p:grpSp>
      <p:sp>
        <p:nvSpPr>
          <p:cNvPr id="5" name="object 5"/>
          <p:cNvSpPr txBox="1">
            <a:spLocks noGrp="1"/>
          </p:cNvSpPr>
          <p:nvPr>
            <p:ph type="title"/>
          </p:nvPr>
        </p:nvSpPr>
        <p:spPr>
          <a:xfrm>
            <a:off x="1371600" y="2970959"/>
            <a:ext cx="15087600" cy="6294031"/>
          </a:xfrm>
          <a:prstGeom prst="rect">
            <a:avLst/>
          </a:prstGeom>
        </p:spPr>
        <p:txBody>
          <a:bodyPr vert="horz" wrap="square" lIns="0" tIns="15240" rIns="0" bIns="0" rtlCol="0">
            <a:spAutoFit/>
          </a:bodyPr>
          <a:lstStyle/>
          <a:p>
            <a:pPr marL="12700">
              <a:lnSpc>
                <a:spcPct val="100000"/>
              </a:lnSpc>
              <a:spcBef>
                <a:spcPts val="120"/>
              </a:spcBef>
            </a:pPr>
            <a:r>
              <a:rPr lang="en-US" sz="2800" dirty="0">
                <a:solidFill>
                  <a:srgbClr val="D9D9D9"/>
                </a:solidFill>
              </a:rPr>
              <a:t>Siddhi R. </a:t>
            </a:r>
            <a:r>
              <a:rPr lang="en-US" sz="2800" dirty="0" err="1">
                <a:solidFill>
                  <a:srgbClr val="D9D9D9"/>
                </a:solidFill>
              </a:rPr>
              <a:t>Bawankar</a:t>
            </a:r>
            <a:r>
              <a:rPr lang="en-US" sz="2800" dirty="0">
                <a:solidFill>
                  <a:srgbClr val="D9D9D9"/>
                </a:solidFill>
              </a:rPr>
              <a:t>                                                             </a:t>
            </a:r>
            <a:r>
              <a:rPr lang="en-US" sz="2800" dirty="0" err="1">
                <a:solidFill>
                  <a:srgbClr val="D9D9D9"/>
                </a:solidFill>
              </a:rPr>
              <a:t>Nandshree</a:t>
            </a:r>
            <a:r>
              <a:rPr lang="en-US" sz="2800" dirty="0">
                <a:solidFill>
                  <a:srgbClr val="D9D9D9"/>
                </a:solidFill>
              </a:rPr>
              <a:t> </a:t>
            </a:r>
            <a:r>
              <a:rPr lang="en-US" sz="2800" dirty="0" err="1">
                <a:solidFill>
                  <a:srgbClr val="D9D9D9"/>
                </a:solidFill>
              </a:rPr>
              <a:t>N.Dhanaskar</a:t>
            </a:r>
            <a:br>
              <a:rPr lang="en-US" sz="2400" dirty="0">
                <a:solidFill>
                  <a:srgbClr val="D9D9D9"/>
                </a:solidFill>
              </a:rPr>
            </a:br>
            <a:r>
              <a:rPr lang="en-US" sz="2400" dirty="0">
                <a:solidFill>
                  <a:srgbClr val="D9D9D9"/>
                </a:solidFill>
              </a:rPr>
              <a:t>Mob no :8767999043                                                                           Mob no: 8380005317</a:t>
            </a:r>
            <a:br>
              <a:rPr lang="en-US" sz="2400" dirty="0">
                <a:solidFill>
                  <a:srgbClr val="D9D9D9"/>
                </a:solidFill>
              </a:rPr>
            </a:br>
            <a:r>
              <a:rPr lang="en-US" sz="2400" dirty="0">
                <a:solidFill>
                  <a:srgbClr val="D9D9D9"/>
                </a:solidFill>
              </a:rPr>
              <a:t>Email:srbawankar03@gmail.com                                                  </a:t>
            </a:r>
            <a:r>
              <a:rPr lang="en-US" sz="2400">
                <a:solidFill>
                  <a:srgbClr val="D9D9D9"/>
                </a:solidFill>
              </a:rPr>
              <a:t>Email:nandshree04@</a:t>
            </a:r>
            <a:r>
              <a:rPr lang="en-US" sz="2400" dirty="0">
                <a:solidFill>
                  <a:srgbClr val="D9D9D9"/>
                </a:solidFill>
              </a:rPr>
              <a:t>gmail.com</a:t>
            </a:r>
            <a:br>
              <a:rPr lang="en-US" sz="3200" dirty="0">
                <a:solidFill>
                  <a:srgbClr val="D9D9D9"/>
                </a:solidFill>
              </a:rPr>
            </a:br>
            <a:br>
              <a:rPr lang="en-US" sz="3200" dirty="0">
                <a:solidFill>
                  <a:srgbClr val="D9D9D9"/>
                </a:solidFill>
              </a:rPr>
            </a:br>
            <a:br>
              <a:rPr lang="en-US" sz="3200" dirty="0">
                <a:solidFill>
                  <a:srgbClr val="D9D9D9"/>
                </a:solidFill>
              </a:rPr>
            </a:br>
            <a:br>
              <a:rPr lang="en-US" sz="3200" dirty="0">
                <a:solidFill>
                  <a:srgbClr val="D9D9D9"/>
                </a:solidFill>
              </a:rPr>
            </a:br>
            <a:br>
              <a:rPr lang="en-US" sz="3200" dirty="0">
                <a:solidFill>
                  <a:srgbClr val="D9D9D9"/>
                </a:solidFill>
              </a:rPr>
            </a:br>
            <a:br>
              <a:rPr lang="en-US" sz="3200" dirty="0">
                <a:solidFill>
                  <a:srgbClr val="D9D9D9"/>
                </a:solidFill>
              </a:rPr>
            </a:br>
            <a:br>
              <a:rPr lang="en-US" sz="3200" dirty="0">
                <a:solidFill>
                  <a:srgbClr val="D9D9D9"/>
                </a:solidFill>
              </a:rPr>
            </a:br>
            <a:br>
              <a:rPr lang="en-US" sz="3200" dirty="0">
                <a:solidFill>
                  <a:srgbClr val="D9D9D9"/>
                </a:solidFill>
              </a:rPr>
            </a:br>
            <a:br>
              <a:rPr lang="en-US" sz="3200" dirty="0">
                <a:solidFill>
                  <a:srgbClr val="D9D9D9"/>
                </a:solidFill>
              </a:rPr>
            </a:br>
            <a:r>
              <a:rPr lang="en-US" sz="2800" dirty="0">
                <a:solidFill>
                  <a:srgbClr val="D9D9D9"/>
                </a:solidFill>
              </a:rPr>
              <a:t>Samruddhi Bajpayee                                                                Utkarsh </a:t>
            </a:r>
            <a:r>
              <a:rPr lang="en-US" sz="2800" dirty="0" err="1">
                <a:solidFill>
                  <a:srgbClr val="D9D9D9"/>
                </a:solidFill>
              </a:rPr>
              <a:t>R.Upadhyay</a:t>
            </a:r>
            <a:br>
              <a:rPr lang="en-US" sz="2800" dirty="0">
                <a:solidFill>
                  <a:srgbClr val="D9D9D9"/>
                </a:solidFill>
              </a:rPr>
            </a:br>
            <a:r>
              <a:rPr lang="en-US" sz="2400" dirty="0">
                <a:solidFill>
                  <a:srgbClr val="D9D9D9"/>
                </a:solidFill>
              </a:rPr>
              <a:t>Mob no:8010447434                                                                                   Mob no:9373927409</a:t>
            </a:r>
            <a:br>
              <a:rPr lang="en-US" sz="3200" dirty="0">
                <a:solidFill>
                  <a:srgbClr val="D9D9D9"/>
                </a:solidFill>
              </a:rPr>
            </a:br>
            <a:r>
              <a:rPr lang="en-US" sz="2400" dirty="0">
                <a:solidFill>
                  <a:srgbClr val="D9D9D9"/>
                </a:solidFill>
              </a:rPr>
              <a:t>Email:bajpayeesamruddhi22@gmail.com                                         Email: utkarshupadhayay77@gmail.com</a:t>
            </a:r>
            <a:endParaRPr sz="2400" dirty="0"/>
          </a:p>
        </p:txBody>
      </p:sp>
      <p:sp>
        <p:nvSpPr>
          <p:cNvPr id="7" name="TextBox 6">
            <a:extLst>
              <a:ext uri="{FF2B5EF4-FFF2-40B4-BE49-F238E27FC236}">
                <a16:creationId xmlns:a16="http://schemas.microsoft.com/office/drawing/2014/main" id="{8CA1B4FD-DC3E-8455-03E1-C09EF8A384A2}"/>
              </a:ext>
            </a:extLst>
          </p:cNvPr>
          <p:cNvSpPr txBox="1"/>
          <p:nvPr/>
        </p:nvSpPr>
        <p:spPr>
          <a:xfrm>
            <a:off x="8686800" y="717892"/>
            <a:ext cx="4572000" cy="923330"/>
          </a:xfrm>
          <a:prstGeom prst="rect">
            <a:avLst/>
          </a:prstGeom>
          <a:noFill/>
        </p:spPr>
        <p:txBody>
          <a:bodyPr wrap="square">
            <a:spAutoFit/>
          </a:bodyPr>
          <a:lstStyle/>
          <a:p>
            <a:r>
              <a:rPr lang="en-US" sz="5400" dirty="0" err="1">
                <a:solidFill>
                  <a:schemeClr val="bg1"/>
                </a:solidFill>
                <a:latin typeface="Tahoma"/>
                <a:cs typeface="Tahoma"/>
              </a:rPr>
              <a:t>SyncSparks</a:t>
            </a:r>
            <a:endParaRPr lang="en-US" sz="5400"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831158" y="2188661"/>
            <a:ext cx="8593147" cy="4812962"/>
          </a:xfrm>
          <a:prstGeom prst="rect">
            <a:avLst/>
          </a:prstGeom>
        </p:spPr>
      </p:pic>
      <p:sp>
        <p:nvSpPr>
          <p:cNvPr id="3" name="object 3"/>
          <p:cNvSpPr txBox="1">
            <a:spLocks noGrp="1"/>
          </p:cNvSpPr>
          <p:nvPr>
            <p:ph type="title"/>
          </p:nvPr>
        </p:nvSpPr>
        <p:spPr>
          <a:prstGeom prst="rect">
            <a:avLst/>
          </a:prstGeom>
        </p:spPr>
        <p:txBody>
          <a:bodyPr vert="horz" wrap="square" lIns="0" tIns="14605" rIns="0" bIns="0" rtlCol="0">
            <a:spAutoFit/>
          </a:bodyPr>
          <a:lstStyle/>
          <a:p>
            <a:pPr marL="12700">
              <a:lnSpc>
                <a:spcPct val="100000"/>
              </a:lnSpc>
              <a:spcBef>
                <a:spcPts val="115"/>
              </a:spcBef>
            </a:pPr>
            <a:r>
              <a:rPr spc="-95" dirty="0"/>
              <a:t>Thank</a:t>
            </a:r>
            <a:r>
              <a:rPr spc="-930" dirty="0"/>
              <a:t> </a:t>
            </a:r>
            <a:r>
              <a:rPr spc="-320" dirty="0"/>
              <a:t>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45</TotalTime>
  <Words>472</Words>
  <Application>Microsoft Office PowerPoint</Application>
  <PresentationFormat>Custom</PresentationFormat>
  <Paragraphs>54</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Calibri</vt:lpstr>
      <vt:lpstr>Cambria</vt:lpstr>
      <vt:lpstr>Tahoma</vt:lpstr>
      <vt:lpstr>Office Theme</vt:lpstr>
      <vt:lpstr>           SyncSparks       SUSTAINABILITY</vt:lpstr>
      <vt:lpstr>In many rural and semi-urban areas, small shopkeepers and local sellers often struggle with keeping track of product expiry dates, especially when they rely on manual records or lack access to continuous internet connectivity. This results in expired items remaining on shelves, leading to financial losses, damaged customer trust, and even health hazards.</vt:lpstr>
      <vt:lpstr>Our app helps shopkeepers manage products by uploading expiry details through barcode scanning, with data stored securely in the cloud. It sends timely alerts for products nearing expiry, helping shopkeepers remove or discount them before it’s too late. Buyers benefit by receiving only fresh, safe-to-use items, building trust in local shopping. Overall, the app ensures smarter inventory management, reduces wastage, and promotes health safety using an internet-based system.</vt:lpstr>
      <vt:lpstr>PowerPoint Presentation</vt:lpstr>
      <vt:lpstr>User Login via Google Oauth → The user logs into the app securely using their Google account. Select “Add Product” → User chooses to add a new product entry to the system. Upload Barcode → User generates or uploads a barcode for the product. Enter Product Details → User fills in key product data like name, manufacturing date, and expiry date. Save Product → All entered details are saved to the cloud database. Users Views Product List → User can see a complete list of all added products. Tracking Expiry → The system continuously checks each product's expiry date. Show Notifications → App displays alerts for products that are close to expiring. Expiry is Near → Indicates that a product's expiry date is approaching soon.</vt:lpstr>
      <vt:lpstr>PowerPoint Presentation</vt:lpstr>
      <vt:lpstr>                 DRAWBACKS AND SHOWSTOPPERS</vt:lpstr>
      <vt:lpstr>Siddhi R. Bawankar                                                             Nandshree N.Dhanaskar Mob no :8767999043                                                                           Mob no: 8380005317 Email:srbawankar03@gmail.com                                                  Email:nandshree04@gmail.com         Samruddhi Bajpayee                                                                Utkarsh R.Upadhyay Mob no:8010447434                                                                                   Mob no:9373927409 Email:bajpayeesamruddhi22@gmail.com                                         Email: utkarshupadhayay77@gmail.com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Hack Orbit</dc:title>
  <dc:creator>Prarthana Sharma</dc:creator>
  <cp:keywords>DAGqh40aKYo,BAGXswV7Pr4,0</cp:keywords>
  <cp:lastModifiedBy>Utkarsh Upadhayay</cp:lastModifiedBy>
  <cp:revision>6</cp:revision>
  <dcterms:created xsi:type="dcterms:W3CDTF">2025-06-26T16:34:11Z</dcterms:created>
  <dcterms:modified xsi:type="dcterms:W3CDTF">2025-07-09T15:47:06Z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2025-06-19T00:00:00Z</vt:filetime>
  </property>
  <property fmtid="{D5CDD505-2E9C-101B-9397-08002B2CF9AE}" pid="3" name="Creator">
    <vt:lpwstr>Canva</vt:lpwstr>
  </property>
  <property fmtid="{D5CDD505-2E9C-101B-9397-08002B2CF9AE}" pid="4" name="LastSaved">
    <vt:filetime>2025-06-26T00:00:00Z</vt:filetime>
  </property>
  <property fmtid="{D5CDD505-2E9C-101B-9397-08002B2CF9AE}" pid="5" name="Producer">
    <vt:lpwstr>iLovePDF</vt:lpwstr>
  </property>
</Properties>
</file>